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406346"/>
            <a:ext cx="454382" cy="45438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63456" y="1143000"/>
            <a:ext cx="9380264" cy="109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7999" spc="-399">
                <a:solidFill>
                  <a:srgbClr val="73FAFD"/>
                </a:solidFill>
                <a:latin typeface="DM Sans Bold"/>
              </a:rPr>
              <a:t>Future 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3456" y="2621759"/>
            <a:ext cx="437261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73FAFD"/>
                </a:solidFill>
                <a:latin typeface="DM Sans Bold"/>
              </a:rPr>
              <a:t>Incorporating ML models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3456" y="3174209"/>
            <a:ext cx="13890659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4"/>
              </a:lnSpc>
              <a:spcBef>
                <a:spcPct val="0"/>
              </a:spcBef>
            </a:pPr>
            <a:r>
              <a:rPr lang="en-US" sz="2720">
                <a:solidFill>
                  <a:srgbClr val="FFFFFF"/>
                </a:solidFill>
                <a:latin typeface="DM Sans"/>
              </a:rPr>
              <a:t>Adding ML models for various analysis and classifications of images such as drugs, crime scenes etc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3456" y="4457700"/>
            <a:ext cx="361073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73FAFD"/>
                </a:solidFill>
                <a:latin typeface="DM Sans Bold"/>
              </a:rPr>
              <a:t>Forensics framework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3456" y="5010150"/>
            <a:ext cx="13890659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4"/>
              </a:lnSpc>
              <a:spcBef>
                <a:spcPct val="0"/>
              </a:spcBef>
            </a:pPr>
            <a:r>
              <a:rPr lang="en-US" sz="2720">
                <a:solidFill>
                  <a:srgbClr val="FFFFFF"/>
                </a:solidFill>
                <a:latin typeface="DM Sans"/>
              </a:rPr>
              <a:t>Convert the tool into a full-fledged forensics framework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3456" y="5886450"/>
            <a:ext cx="397587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73FAFD"/>
                </a:solidFill>
                <a:latin typeface="DM Sans Bold"/>
              </a:rPr>
              <a:t>Locked device support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3456" y="6438900"/>
            <a:ext cx="13890659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4"/>
              </a:lnSpc>
              <a:spcBef>
                <a:spcPct val="0"/>
              </a:spcBef>
            </a:pPr>
            <a:r>
              <a:rPr lang="en-US" sz="2720">
                <a:solidFill>
                  <a:srgbClr val="FFFFFF"/>
                </a:solidFill>
                <a:latin typeface="DM Sans"/>
              </a:rPr>
              <a:t>Add support to unlock devices with PIN bruteforce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78023" y="4400550"/>
            <a:ext cx="7331955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 spc="-600">
                <a:solidFill>
                  <a:srgbClr val="73FAFD"/>
                </a:solidFill>
                <a:latin typeface="DM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55415" y="1633179"/>
            <a:ext cx="454382" cy="45438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838744" y="1388856"/>
            <a:ext cx="5963595" cy="109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7999" spc="-399">
                <a:solidFill>
                  <a:srgbClr val="73FAFD"/>
                </a:solidFill>
                <a:latin typeface="DM Sans 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79208" y="3458588"/>
            <a:ext cx="5189788" cy="4122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6"/>
              </a:lnSpc>
            </a:pPr>
            <a:r>
              <a:rPr lang="en-US" sz="3321">
                <a:solidFill>
                  <a:srgbClr val="FFFFFF"/>
                </a:solidFill>
                <a:latin typeface="DM Sans Italics"/>
              </a:rPr>
              <a:t>Making the process of data extraction &amp; </a:t>
            </a:r>
          </a:p>
          <a:p>
            <a:pPr>
              <a:lnSpc>
                <a:spcPts val="5646"/>
              </a:lnSpc>
            </a:pPr>
            <a:r>
              <a:rPr lang="en-US" sz="3321">
                <a:solidFill>
                  <a:srgbClr val="FFFFFF"/>
                </a:solidFill>
                <a:latin typeface="DM Sans Italics"/>
              </a:rPr>
              <a:t>forensic investigation </a:t>
            </a:r>
          </a:p>
          <a:p>
            <a:pPr>
              <a:lnSpc>
                <a:spcPts val="5646"/>
              </a:lnSpc>
            </a:pPr>
            <a:r>
              <a:rPr lang="en-US" sz="3321">
                <a:solidFill>
                  <a:srgbClr val="FFFFFF"/>
                </a:solidFill>
                <a:latin typeface="DM Sans Italics"/>
              </a:rPr>
              <a:t>on Android </a:t>
            </a:r>
          </a:p>
          <a:p>
            <a:pPr>
              <a:lnSpc>
                <a:spcPts val="5646"/>
              </a:lnSpc>
            </a:pPr>
            <a:r>
              <a:rPr lang="en-US" sz="3321">
                <a:solidFill>
                  <a:srgbClr val="FFFFFF"/>
                </a:solidFill>
                <a:latin typeface="DM Sans Italics"/>
              </a:rPr>
              <a:t>phones easier </a:t>
            </a:r>
          </a:p>
          <a:p>
            <a:pPr>
              <a:lnSpc>
                <a:spcPts val="462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08507" y="1395565"/>
            <a:ext cx="3688683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2799">
                <a:solidFill>
                  <a:srgbClr val="73FAFD"/>
                </a:solidFill>
                <a:latin typeface="DM Sans Bold"/>
              </a:rPr>
              <a:t>1. Forensic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08507" y="2112058"/>
            <a:ext cx="6833078" cy="1377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6"/>
              </a:lnSpc>
            </a:pPr>
            <a:r>
              <a:rPr lang="en-US" sz="2221">
                <a:solidFill>
                  <a:srgbClr val="FFFFFF"/>
                </a:solidFill>
                <a:latin typeface="DM Sans"/>
              </a:rPr>
              <a:t>Enables to gain various insights from the data available from the device automatically</a:t>
            </a:r>
          </a:p>
          <a:p>
            <a:pPr>
              <a:lnSpc>
                <a:spcPts val="377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20758" y="3347822"/>
            <a:ext cx="3067952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2799">
                <a:solidFill>
                  <a:srgbClr val="73FAFD"/>
                </a:solidFill>
                <a:latin typeface="DM Sans Bold"/>
              </a:rPr>
              <a:t>2. Data Extraction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08507" y="3998697"/>
            <a:ext cx="6699719" cy="906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6"/>
              </a:lnSpc>
            </a:pPr>
            <a:r>
              <a:rPr lang="en-US" sz="2221">
                <a:solidFill>
                  <a:srgbClr val="FFFFFF"/>
                </a:solidFill>
                <a:latin typeface="DM Sans"/>
              </a:rPr>
              <a:t>What to export and how to export. Export necessary data in multiple ways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20758" y="5381273"/>
            <a:ext cx="4166915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2799">
                <a:solidFill>
                  <a:srgbClr val="73FAFD"/>
                </a:solidFill>
                <a:latin typeface="DM Sans Bold"/>
              </a:rPr>
              <a:t>3. Compatible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08507" y="6080748"/>
            <a:ext cx="6699719" cy="184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6"/>
              </a:lnSpc>
            </a:pPr>
            <a:r>
              <a:rPr lang="en-US" sz="2221">
                <a:solidFill>
                  <a:srgbClr val="FFFFFF"/>
                </a:solidFill>
                <a:latin typeface="DM Sans"/>
              </a:rPr>
              <a:t>Devices running Android 6 Marshmellow and above. Supports almost all vendor OEMs such as Samsung, Xiaomi, OPPO, Pixel etc.</a:t>
            </a:r>
          </a:p>
          <a:p>
            <a:pPr>
              <a:lnSpc>
                <a:spcPts val="377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09952" y="1669733"/>
            <a:ext cx="454382" cy="45438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37143" y="6267450"/>
            <a:ext cx="6169980" cy="2554103"/>
          </a:xfrm>
          <a:custGeom>
            <a:avLst/>
            <a:gdLst/>
            <a:ahLst/>
            <a:cxnLst/>
            <a:rect r="r" b="b" t="t" l="l"/>
            <a:pathLst>
              <a:path h="2554103" w="6169980">
                <a:moveTo>
                  <a:pt x="0" y="0"/>
                </a:moveTo>
                <a:lnTo>
                  <a:pt x="6169980" y="0"/>
                </a:lnTo>
                <a:lnTo>
                  <a:pt x="6169980" y="2554103"/>
                </a:lnTo>
                <a:lnTo>
                  <a:pt x="0" y="25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21" t="-31143" r="-14041" b="-6073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18142" y="3625237"/>
            <a:ext cx="4500040" cy="3622674"/>
          </a:xfrm>
          <a:custGeom>
            <a:avLst/>
            <a:gdLst/>
            <a:ahLst/>
            <a:cxnLst/>
            <a:rect r="r" b="b" t="t" l="l"/>
            <a:pathLst>
              <a:path h="3622674" w="4500040">
                <a:moveTo>
                  <a:pt x="0" y="0"/>
                </a:moveTo>
                <a:lnTo>
                  <a:pt x="4500041" y="0"/>
                </a:lnTo>
                <a:lnTo>
                  <a:pt x="4500041" y="3622674"/>
                </a:lnTo>
                <a:lnTo>
                  <a:pt x="0" y="362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64011" y="1406360"/>
            <a:ext cx="10574562" cy="109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7999" spc="-399">
                <a:solidFill>
                  <a:srgbClr val="73FAFD"/>
                </a:solidFill>
                <a:latin typeface="DM Sans Bold"/>
              </a:rPr>
              <a:t>Streamline the process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09952" y="3853837"/>
            <a:ext cx="8907951" cy="187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373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DM Sans"/>
              </a:rPr>
              <a:t>Install the application on a device.</a:t>
            </a:r>
          </a:p>
          <a:p>
            <a:pPr marL="474979" indent="-237490" lvl="1">
              <a:lnSpc>
                <a:spcPts val="373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DM Sans"/>
              </a:rPr>
              <a:t>Provide necessary permission to retrieve data. </a:t>
            </a:r>
          </a:p>
          <a:p>
            <a:pPr marL="474979" indent="-237490" lvl="1">
              <a:lnSpc>
                <a:spcPts val="373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DM Sans"/>
              </a:rPr>
              <a:t>View samples of relevant data. </a:t>
            </a:r>
          </a:p>
          <a:p>
            <a:pPr marL="474979" indent="-237490" lvl="1">
              <a:lnSpc>
                <a:spcPts val="373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DM Sans"/>
              </a:rPr>
              <a:t>Export what is needed in multiple formats.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37143" y="3329962"/>
            <a:ext cx="774716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9"/>
              </a:lnSpc>
            </a:pPr>
            <a:r>
              <a:rPr lang="en-US" sz="2400">
                <a:solidFill>
                  <a:srgbClr val="73FAFD"/>
                </a:solidFill>
                <a:latin typeface="DM Sans Bold"/>
              </a:rPr>
              <a:t>Process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66178" y="7477826"/>
            <a:ext cx="6930738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0"/>
              </a:lnSpc>
            </a:pPr>
            <a:r>
              <a:rPr lang="en-US" sz="2200">
                <a:solidFill>
                  <a:srgbClr val="FFFFFF"/>
                </a:solidFill>
                <a:latin typeface="DM Sans"/>
              </a:rPr>
              <a:t>AndroCop can process a wide range of data, thereby eliminating the need to rely on manual forensic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91119" y="2710837"/>
            <a:ext cx="765669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eliminating the need for external utilities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09952" y="1634837"/>
            <a:ext cx="454382" cy="45438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796896" y="2495413"/>
            <a:ext cx="11829820" cy="7654589"/>
          </a:xfrm>
          <a:custGeom>
            <a:avLst/>
            <a:gdLst/>
            <a:ahLst/>
            <a:cxnLst/>
            <a:rect r="r" b="b" t="t" l="l"/>
            <a:pathLst>
              <a:path h="7654589" w="11829820">
                <a:moveTo>
                  <a:pt x="0" y="0"/>
                </a:moveTo>
                <a:lnTo>
                  <a:pt x="11829820" y="0"/>
                </a:lnTo>
                <a:lnTo>
                  <a:pt x="11829820" y="7654589"/>
                </a:lnTo>
                <a:lnTo>
                  <a:pt x="0" y="7654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64011" y="1371463"/>
            <a:ext cx="10574562" cy="109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7999" spc="-399">
                <a:solidFill>
                  <a:srgbClr val="73FAFD"/>
                </a:solidFill>
                <a:latin typeface="DM Sans Bold"/>
              </a:rPr>
              <a:t>Userflow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09952" y="1612513"/>
            <a:ext cx="454382" cy="45438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066825" y="5561988"/>
            <a:ext cx="3348944" cy="3348944"/>
          </a:xfrm>
          <a:custGeom>
            <a:avLst/>
            <a:gdLst/>
            <a:ahLst/>
            <a:cxnLst/>
            <a:rect r="r" b="b" t="t" l="l"/>
            <a:pathLst>
              <a:path h="3348944" w="3348944">
                <a:moveTo>
                  <a:pt x="0" y="0"/>
                </a:moveTo>
                <a:lnTo>
                  <a:pt x="3348944" y="0"/>
                </a:lnTo>
                <a:lnTo>
                  <a:pt x="3348944" y="3348944"/>
                </a:lnTo>
                <a:lnTo>
                  <a:pt x="0" y="334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75702" y="3202765"/>
            <a:ext cx="3025016" cy="3025016"/>
          </a:xfrm>
          <a:custGeom>
            <a:avLst/>
            <a:gdLst/>
            <a:ahLst/>
            <a:cxnLst/>
            <a:rect r="r" b="b" t="t" l="l"/>
            <a:pathLst>
              <a:path h="3025016" w="3025016">
                <a:moveTo>
                  <a:pt x="0" y="0"/>
                </a:moveTo>
                <a:lnTo>
                  <a:pt x="3025016" y="0"/>
                </a:lnTo>
                <a:lnTo>
                  <a:pt x="3025016" y="3025016"/>
                </a:lnTo>
                <a:lnTo>
                  <a:pt x="0" y="3025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14357" y="3989786"/>
            <a:ext cx="303736" cy="257416"/>
          </a:xfrm>
          <a:custGeom>
            <a:avLst/>
            <a:gdLst/>
            <a:ahLst/>
            <a:cxnLst/>
            <a:rect r="r" b="b" t="t" l="l"/>
            <a:pathLst>
              <a:path h="257416" w="303736">
                <a:moveTo>
                  <a:pt x="0" y="0"/>
                </a:moveTo>
                <a:lnTo>
                  <a:pt x="303736" y="0"/>
                </a:lnTo>
                <a:lnTo>
                  <a:pt x="303736" y="257416"/>
                </a:lnTo>
                <a:lnTo>
                  <a:pt x="0" y="2574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14357" y="4782646"/>
            <a:ext cx="303736" cy="257416"/>
          </a:xfrm>
          <a:custGeom>
            <a:avLst/>
            <a:gdLst/>
            <a:ahLst/>
            <a:cxnLst/>
            <a:rect r="r" b="b" t="t" l="l"/>
            <a:pathLst>
              <a:path h="257416" w="303736">
                <a:moveTo>
                  <a:pt x="0" y="0"/>
                </a:moveTo>
                <a:lnTo>
                  <a:pt x="303736" y="0"/>
                </a:lnTo>
                <a:lnTo>
                  <a:pt x="303736" y="257417"/>
                </a:lnTo>
                <a:lnTo>
                  <a:pt x="0" y="2574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14357" y="5970364"/>
            <a:ext cx="303736" cy="257416"/>
          </a:xfrm>
          <a:custGeom>
            <a:avLst/>
            <a:gdLst/>
            <a:ahLst/>
            <a:cxnLst/>
            <a:rect r="r" b="b" t="t" l="l"/>
            <a:pathLst>
              <a:path h="257416" w="303736">
                <a:moveTo>
                  <a:pt x="0" y="0"/>
                </a:moveTo>
                <a:lnTo>
                  <a:pt x="303736" y="0"/>
                </a:lnTo>
                <a:lnTo>
                  <a:pt x="303736" y="257417"/>
                </a:lnTo>
                <a:lnTo>
                  <a:pt x="0" y="257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14357" y="5561988"/>
            <a:ext cx="303736" cy="257416"/>
          </a:xfrm>
          <a:custGeom>
            <a:avLst/>
            <a:gdLst/>
            <a:ahLst/>
            <a:cxnLst/>
            <a:rect r="r" b="b" t="t" l="l"/>
            <a:pathLst>
              <a:path h="257416" w="303736">
                <a:moveTo>
                  <a:pt x="0" y="0"/>
                </a:moveTo>
                <a:lnTo>
                  <a:pt x="303736" y="0"/>
                </a:lnTo>
                <a:lnTo>
                  <a:pt x="303736" y="257417"/>
                </a:lnTo>
                <a:lnTo>
                  <a:pt x="0" y="2574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064011" y="1349140"/>
            <a:ext cx="4907573" cy="109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7999" spc="-399">
                <a:solidFill>
                  <a:srgbClr val="73FAFD"/>
                </a:solidFill>
                <a:latin typeface="DM Sans Bold"/>
              </a:rPr>
              <a:t>Export As?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38706" y="3806844"/>
            <a:ext cx="7747169" cy="55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2799">
                <a:solidFill>
                  <a:srgbClr val="FFFFFF"/>
                </a:solidFill>
                <a:latin typeface="DM Sans Bold"/>
              </a:rPr>
              <a:t>PDF / XLSX</a:t>
            </a:r>
            <a:r>
              <a:rPr lang="en-US" sz="2799">
                <a:solidFill>
                  <a:srgbClr val="FFFFFF"/>
                </a:solidFill>
                <a:latin typeface="DM Sans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99191" y="2597169"/>
            <a:ext cx="577024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DM Sans Bold"/>
              </a:rPr>
              <a:t>per your analysis requirement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19656" y="4566867"/>
            <a:ext cx="7747169" cy="55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2799">
                <a:solidFill>
                  <a:srgbClr val="FFFFFF"/>
                </a:solidFill>
                <a:latin typeface="DM Sans"/>
              </a:rPr>
              <a:t>Images and videos will be exported as </a:t>
            </a:r>
            <a:r>
              <a:rPr lang="en-US" sz="2799">
                <a:solidFill>
                  <a:srgbClr val="FFFFFF"/>
                </a:solidFill>
                <a:latin typeface="DM Sans Bold"/>
              </a:rPr>
              <a:t>ZIP</a:t>
            </a:r>
            <a:r>
              <a:rPr lang="en-US" sz="2799">
                <a:solidFill>
                  <a:srgbClr val="FFFFFF"/>
                </a:solidFill>
                <a:latin typeface="DM Sans"/>
              </a:rPr>
              <a:t> file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19656" y="5346209"/>
            <a:ext cx="7747169" cy="55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2799">
                <a:solidFill>
                  <a:srgbClr val="FFFFFF"/>
                </a:solidFill>
                <a:latin typeface="DM Sans"/>
              </a:rPr>
              <a:t>Saved to AndroCop folder in Internal Storage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406346"/>
            <a:ext cx="454382" cy="45438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63456" y="1143000"/>
            <a:ext cx="10028393" cy="109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7999" spc="-399">
                <a:solidFill>
                  <a:srgbClr val="73FAFD"/>
                </a:solidFill>
                <a:latin typeface="DM Sans Bold"/>
              </a:rPr>
              <a:t>What to export?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3456" y="3242774"/>
            <a:ext cx="15495844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4"/>
              </a:lnSpc>
              <a:spcBef>
                <a:spcPct val="0"/>
              </a:spcBef>
            </a:pPr>
            <a:r>
              <a:rPr lang="en-US" sz="2720">
                <a:solidFill>
                  <a:srgbClr val="FFFFFF"/>
                </a:solidFill>
                <a:latin typeface="DM Sans"/>
              </a:rPr>
              <a:t>Call history with details such as call type (incoming, outgoing or missed call),  number, date, time, duration etc</a:t>
            </a:r>
          </a:p>
          <a:p>
            <a:pPr>
              <a:lnSpc>
                <a:spcPts val="3264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63456" y="2804624"/>
            <a:ext cx="198727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73FAFD"/>
                </a:solidFill>
                <a:latin typeface="DM Sans Bold"/>
              </a:rPr>
              <a:t>Call History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3456" y="4433399"/>
            <a:ext cx="258316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73FAFD"/>
                </a:solidFill>
                <a:latin typeface="DM Sans Bold"/>
              </a:rPr>
              <a:t>Text messages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3456" y="4871549"/>
            <a:ext cx="15495844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DM Sans"/>
              </a:rPr>
              <a:t>Details of messages send and received including message content, date and time, sending application etc.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3456" y="6133611"/>
            <a:ext cx="159861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73FAFD"/>
                </a:solidFill>
                <a:latin typeface="DM Sans Bold"/>
              </a:rPr>
              <a:t>Contacts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3456" y="6552711"/>
            <a:ext cx="1549584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4"/>
              </a:lnSpc>
              <a:spcBef>
                <a:spcPct val="0"/>
              </a:spcBef>
            </a:pPr>
            <a:r>
              <a:rPr lang="en-US" sz="2720">
                <a:solidFill>
                  <a:srgbClr val="FFFFFF"/>
                </a:solidFill>
                <a:latin typeface="DM Sans"/>
              </a:rPr>
              <a:t>Name, number and associated email address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63456" y="7343286"/>
            <a:ext cx="327690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73FAFD"/>
                </a:solidFill>
                <a:latin typeface="DM Sans Bold"/>
              </a:rPr>
              <a:t>Device Information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3456" y="7762386"/>
            <a:ext cx="1549584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4"/>
              </a:lnSpc>
              <a:spcBef>
                <a:spcPct val="0"/>
              </a:spcBef>
            </a:pPr>
            <a:r>
              <a:rPr lang="en-US" sz="2720">
                <a:solidFill>
                  <a:srgbClr val="FFFFFF"/>
                </a:solidFill>
                <a:latin typeface="DM Sans"/>
              </a:rPr>
              <a:t>Device name, model, Android version, Android ID, manufacturer details, build number etc.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3456" y="1143000"/>
            <a:ext cx="10028393" cy="109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7999" spc="-399">
                <a:solidFill>
                  <a:srgbClr val="73FAFD"/>
                </a:solidFill>
                <a:latin typeface="DM Sans Bold"/>
              </a:rPr>
              <a:t>What to export?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1406346"/>
            <a:ext cx="454382" cy="45438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9371191" y="1652587"/>
            <a:ext cx="18328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1763456" y="3277062"/>
            <a:ext cx="1623060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4"/>
              </a:lnSpc>
              <a:spcBef>
                <a:spcPct val="0"/>
              </a:spcBef>
            </a:pPr>
            <a:r>
              <a:rPr lang="en-US" sz="2720">
                <a:solidFill>
                  <a:srgbClr val="FFFFFF"/>
                </a:solidFill>
                <a:latin typeface="DM Sans"/>
              </a:rPr>
              <a:t>Images and videos taken with the phones camera. Screenshots taken by the user from the phone</a:t>
            </a:r>
          </a:p>
          <a:p>
            <a:pPr>
              <a:lnSpc>
                <a:spcPts val="3264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63456" y="2857962"/>
            <a:ext cx="366555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73FAFD"/>
                </a:solidFill>
                <a:latin typeface="DM Sans Bold"/>
              </a:rPr>
              <a:t>Media &amp; Screenshots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3456" y="4160506"/>
            <a:ext cx="166041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73FAFD"/>
                </a:solidFill>
                <a:latin typeface="DM Sans Bold"/>
              </a:rPr>
              <a:t>Accounts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3456" y="4567700"/>
            <a:ext cx="986499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DM Sans"/>
              </a:rPr>
              <a:t>Informatiion about accounts such as Social media, email etc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3456" y="5463050"/>
            <a:ext cx="242092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73FAFD"/>
                </a:solidFill>
                <a:latin typeface="DM Sans Bold"/>
              </a:rPr>
              <a:t>Installed apps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63456" y="5882150"/>
            <a:ext cx="1636796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4"/>
              </a:lnSpc>
              <a:spcBef>
                <a:spcPct val="0"/>
              </a:spcBef>
            </a:pPr>
            <a:r>
              <a:rPr lang="en-US" sz="2720">
                <a:solidFill>
                  <a:srgbClr val="FFFFFF"/>
                </a:solidFill>
                <a:latin typeface="DM Sans"/>
              </a:rPr>
              <a:t>Third party apps installed by the user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3456" y="6791787"/>
            <a:ext cx="357491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73FAFD"/>
                </a:solidFill>
                <a:latin typeface="DM Sans Bold"/>
              </a:rPr>
              <a:t>App Usage Statistics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3456" y="7210887"/>
            <a:ext cx="1636796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4"/>
              </a:lnSpc>
              <a:spcBef>
                <a:spcPct val="0"/>
              </a:spcBef>
            </a:pPr>
            <a:r>
              <a:rPr lang="en-US" sz="2720">
                <a:solidFill>
                  <a:srgbClr val="FFFFFF"/>
                </a:solidFill>
                <a:latin typeface="DM Sans"/>
              </a:rPr>
              <a:t>Usage time of each application, last used time etc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406346"/>
            <a:ext cx="454382" cy="45438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63456" y="1143000"/>
            <a:ext cx="9380264" cy="109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7999" spc="-399">
                <a:solidFill>
                  <a:srgbClr val="73FAFD"/>
                </a:solidFill>
                <a:latin typeface="DM Sans Bold"/>
              </a:rPr>
              <a:t>Insights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92031" y="3650860"/>
            <a:ext cx="1407425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4"/>
              </a:lnSpc>
              <a:spcBef>
                <a:spcPct val="0"/>
              </a:spcBef>
            </a:pPr>
            <a:r>
              <a:rPr lang="en-US" sz="2720">
                <a:solidFill>
                  <a:srgbClr val="FFFFFF"/>
                </a:solidFill>
                <a:latin typeface="DM Sans"/>
              </a:rPr>
              <a:t>With the number of incoming and outgoing call, find out who contacted the most and least </a:t>
            </a:r>
          </a:p>
          <a:p>
            <a:pPr>
              <a:lnSpc>
                <a:spcPts val="3264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97559" y="3212710"/>
            <a:ext cx="483080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73FAFD"/>
                </a:solidFill>
                <a:latin typeface="DM Sans Bold"/>
              </a:rPr>
              <a:t>Find close contacts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92031" y="4993885"/>
            <a:ext cx="282542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73FAFD"/>
                </a:solidFill>
                <a:latin typeface="DM Sans Bold"/>
              </a:rPr>
              <a:t>Folder Structure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7269" y="5451085"/>
            <a:ext cx="1408378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4"/>
              </a:lnSpc>
              <a:spcBef>
                <a:spcPct val="0"/>
              </a:spcBef>
            </a:pPr>
            <a:r>
              <a:rPr lang="en-US" sz="2720">
                <a:solidFill>
                  <a:srgbClr val="FFFFFF"/>
                </a:solidFill>
                <a:latin typeface="DM Sans"/>
              </a:rPr>
              <a:t>Folder tree structure of the internal storage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3456" y="6432160"/>
            <a:ext cx="289349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73FAFD"/>
                </a:solidFill>
                <a:latin typeface="DM Sans Bold"/>
              </a:rPr>
              <a:t>Visited locations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3456" y="6879835"/>
            <a:ext cx="1406872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64"/>
              </a:lnSpc>
              <a:spcBef>
                <a:spcPct val="0"/>
              </a:spcBef>
            </a:pPr>
            <a:r>
              <a:rPr lang="en-US" sz="2720">
                <a:solidFill>
                  <a:srgbClr val="FFFFFF"/>
                </a:solidFill>
                <a:latin typeface="DM Sans"/>
              </a:rPr>
              <a:t>Possible location of the phone user using geo tags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34598" y="4400550"/>
            <a:ext cx="4418804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 spc="-600">
                <a:solidFill>
                  <a:srgbClr val="73FAFD"/>
                </a:solidFill>
                <a:latin typeface="DM Sans Bold"/>
              </a:rPr>
              <a:t>DEMO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DAF0Nw-P9Qg</dc:identifier>
  <dcterms:modified xsi:type="dcterms:W3CDTF">2011-08-01T06:04:30Z</dcterms:modified>
  <cp:revision>1</cp:revision>
  <dc:title>AndroCop BHMEA</dc:title>
</cp:coreProperties>
</file>